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1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61" r:id="rId4"/>
    <p:sldId id="264" r:id="rId5"/>
    <p:sldId id="324" r:id="rId6"/>
    <p:sldId id="315" r:id="rId7"/>
    <p:sldId id="316" r:id="rId8"/>
    <p:sldId id="317" r:id="rId9"/>
    <p:sldId id="321" r:id="rId10"/>
    <p:sldId id="322" r:id="rId11"/>
    <p:sldId id="326" r:id="rId12"/>
    <p:sldId id="262" r:id="rId13"/>
    <p:sldId id="265" r:id="rId14"/>
    <p:sldId id="267" r:id="rId15"/>
    <p:sldId id="328" r:id="rId16"/>
    <p:sldId id="268" r:id="rId17"/>
    <p:sldId id="274" r:id="rId18"/>
    <p:sldId id="275" r:id="rId19"/>
    <p:sldId id="276" r:id="rId20"/>
    <p:sldId id="329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334" r:id="rId29"/>
    <p:sldId id="284" r:id="rId30"/>
    <p:sldId id="288" r:id="rId31"/>
    <p:sldId id="289" r:id="rId32"/>
    <p:sldId id="290" r:id="rId33"/>
    <p:sldId id="291" r:id="rId34"/>
    <p:sldId id="292" r:id="rId35"/>
    <p:sldId id="331" r:id="rId36"/>
    <p:sldId id="295" r:id="rId37"/>
    <p:sldId id="296" r:id="rId38"/>
    <p:sldId id="332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10" r:id="rId48"/>
    <p:sldId id="306" r:id="rId49"/>
    <p:sldId id="307" r:id="rId50"/>
    <p:sldId id="308" r:id="rId51"/>
    <p:sldId id="309" r:id="rId52"/>
    <p:sldId id="311" r:id="rId53"/>
    <p:sldId id="333" r:id="rId54"/>
    <p:sldId id="31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ABCDD-A809-416B-B2E9-ADBB9DFF11C2}" type="datetimeFigureOut">
              <a:rPr lang="en-SG" smtClean="0"/>
              <a:t>29/6/2017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F7EFC-51DC-42D2-A435-5FF8E3CD1A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5778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90BE-CA03-49F8-8430-FE3043E91042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0E15-B081-49F8-A3DF-FEAFE877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08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5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23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4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432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2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55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27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0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29070"/>
            <a:ext cx="10058400" cy="45400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9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2021048156398_6283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707886"/>
            <a:chOff x="-35848" y="2904406"/>
            <a:chExt cx="12227847" cy="707886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chemeClr val="bg1"/>
                  </a:solidFill>
                </a:rPr>
                <a:t>BNVirt</a:t>
              </a:r>
              <a:r>
                <a:rPr lang="en-US" sz="4000" dirty="0">
                  <a:solidFill>
                    <a:schemeClr val="bg1"/>
                  </a:solidFill>
                </a:rPr>
                <a:t> : Bare Metal Network 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</p:spTree>
    <p:extLst>
      <p:ext uri="{BB962C8B-B14F-4D97-AF65-F5344CB8AC3E}">
        <p14:creationId xmlns:p14="http://schemas.microsoft.com/office/powerpoint/2010/main" val="33553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pic>
        <p:nvPicPr>
          <p:cNvPr id="7" name="PPTIndicator20170207224429997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68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1" y="69197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6" idx="0"/>
              <a:endCxn id="4" idx="2"/>
            </p:cNvCxnSpPr>
            <p:nvPr/>
          </p:nvCxnSpPr>
          <p:spPr>
            <a:xfrm flipH="1" flipV="1">
              <a:off x="1426558" y="1544481"/>
              <a:ext cx="2607748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6" idx="0"/>
              <a:endCxn id="10" idx="2"/>
            </p:cNvCxnSpPr>
            <p:nvPr/>
          </p:nvCxnSpPr>
          <p:spPr>
            <a:xfrm flipH="1" flipV="1">
              <a:off x="4020468" y="1544481"/>
              <a:ext cx="13838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6" idx="0"/>
              <a:endCxn id="11" idx="2"/>
            </p:cNvCxnSpPr>
            <p:nvPr/>
          </p:nvCxnSpPr>
          <p:spPr>
            <a:xfrm flipV="1">
              <a:off x="4034306" y="1544481"/>
              <a:ext cx="2580073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8193" y="25992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14565" y="294325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77608" y="87789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95084" y="88596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434872" y="971245"/>
              <a:ext cx="401216" cy="12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942422" y="2811458"/>
              <a:ext cx="2183767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Network Hypervisors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15204" y="1649138"/>
            <a:ext cx="1368219" cy="275540"/>
            <a:chOff x="1160797" y="1189604"/>
            <a:chExt cx="4183617" cy="879614"/>
          </a:xfrm>
        </p:grpSpPr>
        <p:pic>
          <p:nvPicPr>
            <p:cNvPr id="5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0797" y="1189606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758" y="1189604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2814270" y="1629402"/>
              <a:ext cx="11241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5941" y="5078427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pic>
        <p:nvPicPr>
          <p:cNvPr id="2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6038" y="1647854"/>
            <a:ext cx="619632" cy="2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92"/>
          <p:cNvSpPr/>
          <p:nvPr/>
        </p:nvSpPr>
        <p:spPr>
          <a:xfrm>
            <a:off x="8073384" y="1101361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32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3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  <p:cxnSp>
        <p:nvCxnSpPr>
          <p:cNvPr id="3" name="Straight Connector 2"/>
          <p:cNvCxnSpPr>
            <a:stCxn id="56" idx="2"/>
            <a:endCxn id="5" idx="0"/>
          </p:cNvCxnSpPr>
          <p:nvPr/>
        </p:nvCxnSpPr>
        <p:spPr>
          <a:xfrm flipH="1">
            <a:off x="5202963" y="5006964"/>
            <a:ext cx="1084771" cy="43981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6" idx="2"/>
            <a:endCxn id="6" idx="0"/>
          </p:cNvCxnSpPr>
          <p:nvPr/>
        </p:nvCxnSpPr>
        <p:spPr>
          <a:xfrm>
            <a:off x="6287734" y="5006964"/>
            <a:ext cx="1204190" cy="4398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5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1" y="69197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endCxn id="4" idx="2"/>
            </p:cNvCxnSpPr>
            <p:nvPr/>
          </p:nvCxnSpPr>
          <p:spPr>
            <a:xfrm flipH="1" flipV="1">
              <a:off x="1426558" y="1544482"/>
              <a:ext cx="2621586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2"/>
            </p:cNvCxnSpPr>
            <p:nvPr/>
          </p:nvCxnSpPr>
          <p:spPr>
            <a:xfrm flipH="1" flipV="1">
              <a:off x="4020468" y="1544482"/>
              <a:ext cx="27676" cy="1232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1" idx="2"/>
            </p:cNvCxnSpPr>
            <p:nvPr/>
          </p:nvCxnSpPr>
          <p:spPr>
            <a:xfrm flipV="1">
              <a:off x="4048145" y="1544482"/>
              <a:ext cx="2566235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1093965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 (DC)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63965" y="258378"/>
              <a:ext cx="1408414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 (Internet)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63161" y="285844"/>
              <a:ext cx="1630077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 (SDN WAN)</a:t>
              </a:r>
            </a:p>
          </p:txBody>
        </p:sp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918" y="92701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4203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0222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8704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99536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1324" y="101102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48246" y="9279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38497" y="59678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/>
            <p:cNvCxnSpPr>
              <a:stCxn id="18" idx="0"/>
            </p:cNvCxnSpPr>
            <p:nvPr/>
          </p:nvCxnSpPr>
          <p:spPr>
            <a:xfrm flipV="1">
              <a:off x="780624" y="705044"/>
              <a:ext cx="489766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0"/>
            </p:cNvCxnSpPr>
            <p:nvPr/>
          </p:nvCxnSpPr>
          <p:spPr>
            <a:xfrm flipV="1">
              <a:off x="517410" y="1057490"/>
              <a:ext cx="176630" cy="178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0"/>
            </p:cNvCxnSpPr>
            <p:nvPr/>
          </p:nvCxnSpPr>
          <p:spPr>
            <a:xfrm flipH="1" flipV="1">
              <a:off x="867418" y="1024857"/>
              <a:ext cx="241510" cy="2108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 flipV="1">
              <a:off x="1748242" y="1032511"/>
              <a:ext cx="137118" cy="1986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0"/>
            </p:cNvCxnSpPr>
            <p:nvPr/>
          </p:nvCxnSpPr>
          <p:spPr>
            <a:xfrm flipH="1" flipV="1">
              <a:off x="2111154" y="1057486"/>
              <a:ext cx="221754" cy="1736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1507189" y="705044"/>
              <a:ext cx="464435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08743" y="734321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60033" y="120883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9176" y="97743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79619" y="123870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37493" y="80289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56451" y="126595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45124" y="939772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/>
            <p:cNvCxnSpPr>
              <a:stCxn id="23" idx="0"/>
            </p:cNvCxnSpPr>
            <p:nvPr/>
          </p:nvCxnSpPr>
          <p:spPr>
            <a:xfrm flipV="1">
              <a:off x="3360033" y="864953"/>
              <a:ext cx="372375" cy="146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0"/>
              <a:endCxn id="33" idx="0"/>
            </p:cNvCxnSpPr>
            <p:nvPr/>
          </p:nvCxnSpPr>
          <p:spPr>
            <a:xfrm>
              <a:off x="3360033" y="1011028"/>
              <a:ext cx="248709" cy="197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719117" y="1336434"/>
              <a:ext cx="3079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5" idx="0"/>
            </p:cNvCxnSpPr>
            <p:nvPr/>
          </p:nvCxnSpPr>
          <p:spPr>
            <a:xfrm>
              <a:off x="3926401" y="1094595"/>
              <a:ext cx="201927" cy="144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6" idx="0"/>
            </p:cNvCxnSpPr>
            <p:nvPr/>
          </p:nvCxnSpPr>
          <p:spPr>
            <a:xfrm flipV="1">
              <a:off x="3971244" y="802898"/>
              <a:ext cx="414954" cy="55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03099" y="911837"/>
              <a:ext cx="511339" cy="118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8" idx="0"/>
            </p:cNvCxnSpPr>
            <p:nvPr/>
          </p:nvCxnSpPr>
          <p:spPr>
            <a:xfrm flipV="1">
              <a:off x="4705160" y="1032511"/>
              <a:ext cx="83517" cy="233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38" idx="0"/>
            </p:cNvCxnSpPr>
            <p:nvPr/>
          </p:nvCxnSpPr>
          <p:spPr>
            <a:xfrm flipV="1">
              <a:off x="4198392" y="1265958"/>
              <a:ext cx="506764" cy="70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41400" y="6394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36199" y="64862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002045" y="728044"/>
              <a:ext cx="148544" cy="6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3" idx="0"/>
            </p:cNvCxnSpPr>
            <p:nvPr/>
          </p:nvCxnSpPr>
          <p:spPr>
            <a:xfrm flipV="1">
              <a:off x="3608740" y="1099270"/>
              <a:ext cx="105684" cy="1095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91321" y="2796869"/>
              <a:ext cx="5861979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       </a:t>
              </a:r>
              <a:r>
                <a:rPr lang="en-US" b="1" dirty="0"/>
                <a:t>Bare-metal Topology Abstraction </a:t>
              </a:r>
              <a:r>
                <a:rPr lang="en-US" dirty="0"/>
                <a:t>using existing physical infrastructure</a:t>
              </a:r>
            </a:p>
          </p:txBody>
        </p:sp>
      </p:grp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79" name="TextBox 18"/>
          <p:cNvSpPr txBox="1"/>
          <p:nvPr/>
        </p:nvSpPr>
        <p:spPr>
          <a:xfrm>
            <a:off x="7975659" y="5156920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87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89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91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</p:spTree>
    <p:extLst>
      <p:ext uri="{BB962C8B-B14F-4D97-AF65-F5344CB8AC3E}">
        <p14:creationId xmlns:p14="http://schemas.microsoft.com/office/powerpoint/2010/main" val="117645511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PPSlideEnd_201702061135162309_647049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Mapper</a:t>
            </a:r>
          </a:p>
        </p:txBody>
      </p:sp>
      <p:pic>
        <p:nvPicPr>
          <p:cNvPr id="85" name="Picture 4" descr="Image result for custom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946761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7" idx="0"/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88340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(Random)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21287" y="716354"/>
            <a:ext cx="166173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(WAN)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4101" y="19182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0"/>
          </p:cNvCxnSpPr>
          <p:nvPr/>
        </p:nvCxnSpPr>
        <p:spPr>
          <a:xfrm>
            <a:off x="6913946" y="2076211"/>
            <a:ext cx="252282" cy="172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233372" y="1946177"/>
            <a:ext cx="433583" cy="3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157405" y="1583264"/>
            <a:ext cx="632386" cy="33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2"/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Translation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405949" y="3612741"/>
            <a:ext cx="1947920" cy="34576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Switch Abstraction</a:t>
            </a:r>
          </a:p>
        </p:txBody>
      </p:sp>
    </p:spTree>
    <p:extLst>
      <p:ext uri="{BB962C8B-B14F-4D97-AF65-F5344CB8AC3E}">
        <p14:creationId xmlns:p14="http://schemas.microsoft.com/office/powerpoint/2010/main" val="222576767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pic>
        <p:nvPicPr>
          <p:cNvPr id="2" name="PPTIndicator20170207230050255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Topology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14874" y="419280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19273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195282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692553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</p:spTree>
    <p:extLst>
      <p:ext uri="{BB962C8B-B14F-4D97-AF65-F5344CB8AC3E}">
        <p14:creationId xmlns:p14="http://schemas.microsoft.com/office/powerpoint/2010/main" val="332661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62391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108701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01762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96" y="-1415301"/>
            <a:ext cx="44005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85" y="43237"/>
            <a:ext cx="3343028" cy="16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racle clo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71" y="2404601"/>
            <a:ext cx="4556091" cy="6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ckspa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697" y="5314358"/>
            <a:ext cx="4008004" cy="10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entury li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2" y="4142845"/>
            <a:ext cx="2808405" cy="1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acke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41" y="5488794"/>
            <a:ext cx="2639920" cy="8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google clou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3" y="1635997"/>
            <a:ext cx="2964538" cy="20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ibm cloud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76" y="2014415"/>
            <a:ext cx="164465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interna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1" y="4715033"/>
            <a:ext cx="3747770" cy="6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at&amp;t clou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2" y="3572004"/>
            <a:ext cx="2364649" cy="11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nt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71" y="3572004"/>
            <a:ext cx="3409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libaba Cloud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" y="3301775"/>
            <a:ext cx="3200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orange clou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919" y="4661448"/>
            <a:ext cx="4321175" cy="7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286160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85086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96184" y="4762757"/>
            <a:ext cx="123826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4875074" y="4723283"/>
            <a:ext cx="2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0283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00227" y="4763787"/>
            <a:ext cx="128973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6792686" y="4763787"/>
            <a:ext cx="129930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6640252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TextBox 2"/>
          <p:cNvSpPr txBox="1"/>
          <p:nvPr/>
        </p:nvSpPr>
        <p:spPr>
          <a:xfrm>
            <a:off x="4897441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5195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Final Mapping</a:t>
            </a:r>
          </a:p>
        </p:txBody>
      </p:sp>
    </p:spTree>
    <p:extLst>
      <p:ext uri="{BB962C8B-B14F-4D97-AF65-F5344CB8AC3E}">
        <p14:creationId xmlns:p14="http://schemas.microsoft.com/office/powerpoint/2010/main" val="198730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1 using Packet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7935" y="30358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2179" y="4553506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0936" y="5581154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89556" y="453868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484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22005 -0.15116 " pathEditMode="relative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85 0.16319 " pathEditMode="relative" ptsTypes="AA">
                                      <p:cBhvr>
                                        <p:cTn id="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2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6225" y="94727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79961" y="5828826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79312" y="4532021"/>
            <a:ext cx="801298" cy="172863"/>
            <a:chOff x="4876928" y="4538682"/>
            <a:chExt cx="801298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76928" y="4538682"/>
              <a:ext cx="538089" cy="171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4521177" y="453724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23489 0.2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3073 -0.18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0069 L -0.12591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10573 0.25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4" grpId="1" animBg="1"/>
      <p:bldP spid="74" grpId="3" animBg="1"/>
      <p:bldP spid="71" grpId="0" animBg="1"/>
      <p:bldP spid="7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Bounce back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968202" y="4546107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PKT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68202" y="4549332"/>
            <a:ext cx="788670" cy="172863"/>
            <a:chOff x="4889556" y="4538682"/>
            <a:chExt cx="788670" cy="172863"/>
          </a:xfrm>
          <a:solidFill>
            <a:schemeClr val="bg1"/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2513" y="3709988"/>
            <a:ext cx="2169209" cy="4714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Overhead = 100%</a:t>
            </a:r>
          </a:p>
        </p:txBody>
      </p:sp>
    </p:spTree>
    <p:extLst>
      <p:ext uri="{BB962C8B-B14F-4D97-AF65-F5344CB8AC3E}">
        <p14:creationId xmlns:p14="http://schemas.microsoft.com/office/powerpoint/2010/main" val="38616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14271 -0.2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45 0.00416 L -0.00026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906 0.25625 " pathEditMode="relative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  <p:bldP spid="74" grpId="2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329" y="3029090"/>
            <a:ext cx="5252004" cy="840448"/>
          </a:xfrm>
        </p:spPr>
        <p:txBody>
          <a:bodyPr/>
          <a:lstStyle/>
          <a:p>
            <a:r>
              <a:rPr lang="en-SG" dirty="0"/>
              <a:t>Can we do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7660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+ Loopback link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09780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82179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50972" y="42414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53230" y="424140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99933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 Bare Metal</a:t>
            </a:r>
          </a:p>
        </p:txBody>
      </p:sp>
      <p:pic>
        <p:nvPicPr>
          <p:cNvPr id="1026" name="Picture 2" descr="Image result for rack server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43" y="26017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247738" y="2601741"/>
            <a:ext cx="3810000" cy="2857500"/>
            <a:chOff x="1247738" y="2601741"/>
            <a:chExt cx="3810000" cy="2857500"/>
          </a:xfrm>
        </p:grpSpPr>
        <p:pic>
          <p:nvPicPr>
            <p:cNvPr id="5" name="Picture 2" descr="Image result for rack server imag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38" y="2601741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be 3"/>
            <p:cNvSpPr/>
            <p:nvPr/>
          </p:nvSpPr>
          <p:spPr>
            <a:xfrm rot="10552668" flipV="1">
              <a:off x="1430342" y="3546271"/>
              <a:ext cx="3399417" cy="905692"/>
            </a:xfrm>
            <a:prstGeom prst="cube">
              <a:avLst>
                <a:gd name="adj" fmla="val 625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err="1"/>
                <a:t>Vmware</a:t>
              </a:r>
              <a:r>
                <a:rPr lang="en-SG" dirty="0"/>
                <a:t> or QEMU</a:t>
              </a:r>
            </a:p>
          </p:txBody>
        </p:sp>
        <p:sp>
          <p:nvSpPr>
            <p:cNvPr id="14" name="Cube 13"/>
            <p:cNvSpPr/>
            <p:nvPr/>
          </p:nvSpPr>
          <p:spPr>
            <a:xfrm rot="10565964" flipV="1">
              <a:off x="3843593" y="297545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VM7</a:t>
              </a:r>
            </a:p>
          </p:txBody>
        </p:sp>
        <p:sp>
          <p:nvSpPr>
            <p:cNvPr id="15" name="Cube 14"/>
            <p:cNvSpPr/>
            <p:nvPr/>
          </p:nvSpPr>
          <p:spPr>
            <a:xfrm rot="10565964" flipV="1">
              <a:off x="3428343" y="299999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VM6</a:t>
              </a:r>
            </a:p>
          </p:txBody>
        </p:sp>
        <p:sp>
          <p:nvSpPr>
            <p:cNvPr id="16" name="Cube 15"/>
            <p:cNvSpPr/>
            <p:nvPr/>
          </p:nvSpPr>
          <p:spPr>
            <a:xfrm rot="10565964" flipV="1">
              <a:off x="3025243" y="3028435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VM5</a:t>
              </a:r>
            </a:p>
          </p:txBody>
        </p:sp>
        <p:sp>
          <p:nvSpPr>
            <p:cNvPr id="17" name="Cube 16"/>
            <p:cNvSpPr/>
            <p:nvPr/>
          </p:nvSpPr>
          <p:spPr>
            <a:xfrm rot="10565964" flipV="1">
              <a:off x="2589957" y="3061452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VM4</a:t>
              </a:r>
            </a:p>
          </p:txBody>
        </p:sp>
        <p:sp>
          <p:nvSpPr>
            <p:cNvPr id="18" name="Cube 17"/>
            <p:cNvSpPr/>
            <p:nvPr/>
          </p:nvSpPr>
          <p:spPr>
            <a:xfrm rot="10565964" flipV="1">
              <a:off x="2184020" y="3097408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VM3</a:t>
              </a:r>
            </a:p>
          </p:txBody>
        </p:sp>
        <p:sp>
          <p:nvSpPr>
            <p:cNvPr id="19" name="Cube 18"/>
            <p:cNvSpPr/>
            <p:nvPr/>
          </p:nvSpPr>
          <p:spPr>
            <a:xfrm rot="10565964" flipV="1">
              <a:off x="1791637" y="3119341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VM2</a:t>
              </a:r>
            </a:p>
          </p:txBody>
        </p:sp>
        <p:sp>
          <p:nvSpPr>
            <p:cNvPr id="20" name="Cube 19"/>
            <p:cNvSpPr/>
            <p:nvPr/>
          </p:nvSpPr>
          <p:spPr>
            <a:xfrm rot="10565964" flipV="1">
              <a:off x="1412529" y="3144659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VM1</a:t>
              </a:r>
            </a:p>
          </p:txBody>
        </p:sp>
      </p:grpSp>
      <p:pic>
        <p:nvPicPr>
          <p:cNvPr id="3" name="Picture 2" descr="Image result for hado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19" y="4609853"/>
            <a:ext cx="1453665" cy="7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157" y="4786425"/>
            <a:ext cx="1950388" cy="3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yber privac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838" y="2589183"/>
            <a:ext cx="14610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c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99" y="2796997"/>
            <a:ext cx="3226745" cy="10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7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28617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7533" y="4721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2554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33522" y="581173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3170" y="47301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12370" y="147585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LoopLink1</a:t>
            </a:r>
          </a:p>
        </p:txBody>
      </p:sp>
    </p:spTree>
    <p:extLst>
      <p:ext uri="{BB962C8B-B14F-4D97-AF65-F5344CB8AC3E}">
        <p14:creationId xmlns:p14="http://schemas.microsoft.com/office/powerpoint/2010/main" val="195460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42535" y="139845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</p:spTree>
    <p:extLst>
      <p:ext uri="{BB962C8B-B14F-4D97-AF65-F5344CB8AC3E}">
        <p14:creationId xmlns:p14="http://schemas.microsoft.com/office/powerpoint/2010/main" val="17554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43 -0.19606 L 0.04558 -0.19606 L 0.04558 -0.10856 L 0.078 -0.10856 L 0.078 -0.18565 L -0.06406 -0.1831 C -0.06432 -0.12384 -0.06458 -0.06458 -0.06471 -0.00532 " pathEditMode="relative" ptsTypes="AAAAAAAA">
                                      <p:cBhvr>
                                        <p:cTn id="1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56" grpId="0" animBg="1"/>
      <p:bldP spid="80" grpId="0" animBg="1"/>
      <p:bldP spid="8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88340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(Random)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9515" y="716408"/>
            <a:ext cx="166173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(WAN)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4101" y="19182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0"/>
          </p:cNvCxnSpPr>
          <p:nvPr/>
        </p:nvCxnSpPr>
        <p:spPr>
          <a:xfrm>
            <a:off x="6913946" y="2076211"/>
            <a:ext cx="252282" cy="172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233372" y="1946177"/>
            <a:ext cx="433583" cy="3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157405" y="1583264"/>
            <a:ext cx="632386" cy="33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98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2972566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Flow Translation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405949" y="3612741"/>
            <a:ext cx="1958612" cy="3272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Switch Abstraction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48014795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pic>
        <p:nvPicPr>
          <p:cNvPr id="2" name="PPTIndicator2017020723543790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4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Mapper/Embedder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Mapper</a:t>
            </a:r>
          </a:p>
        </p:txBody>
      </p:sp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728" y="2817549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40690" y="2817547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>
            <a:off x="8901277" y="3136929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34578" y="2640293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57110"/>
            <a:ext cx="826146" cy="15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956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Mapper</a:t>
            </a:r>
          </a:p>
        </p:txBody>
      </p:sp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728" y="2817549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40690" y="2817547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9908435" y="3257345"/>
            <a:ext cx="420883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901277" y="3136929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36929"/>
            <a:ext cx="1088224" cy="203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34287" y="2829152"/>
            <a:ext cx="134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04882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Network Mapper</a:t>
            </a:r>
          </a:p>
        </p:txBody>
      </p:sp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728" y="2817549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40690" y="2817547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>
            <a:off x="8901277" y="3136929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36929"/>
            <a:ext cx="1088224" cy="203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234287" y="2829152"/>
            <a:ext cx="134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10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1597352" y="3942314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C=x1</a:t>
            </a:r>
            <a:endParaRPr lang="en-SG" dirty="0"/>
          </a:p>
        </p:txBody>
      </p:sp>
      <p:sp>
        <p:nvSpPr>
          <p:cNvPr id="36" name="TextBox 34"/>
          <p:cNvSpPr txBox="1"/>
          <p:nvPr/>
        </p:nvSpPr>
        <p:spPr>
          <a:xfrm>
            <a:off x="2419697" y="394870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C=x2</a:t>
            </a:r>
            <a:endParaRPr lang="en-SG" dirty="0"/>
          </a:p>
        </p:txBody>
      </p:sp>
      <p:sp>
        <p:nvSpPr>
          <p:cNvPr id="39" name="TextBox 35"/>
          <p:cNvSpPr txBox="1"/>
          <p:nvPr/>
        </p:nvSpPr>
        <p:spPr>
          <a:xfrm>
            <a:off x="3263903" y="3948707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C=x3</a:t>
            </a:r>
            <a:endParaRPr lang="en-SG" dirty="0"/>
          </a:p>
        </p:txBody>
      </p:sp>
      <p:sp>
        <p:nvSpPr>
          <p:cNvPr id="41" name="TextBox 38"/>
          <p:cNvSpPr txBox="1"/>
          <p:nvPr/>
        </p:nvSpPr>
        <p:spPr>
          <a:xfrm>
            <a:off x="4014556" y="395958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C=x4</a:t>
            </a:r>
            <a:endParaRPr lang="en-SG" dirty="0"/>
          </a:p>
        </p:txBody>
      </p:sp>
      <p:sp>
        <p:nvSpPr>
          <p:cNvPr id="42" name="TextBox 40"/>
          <p:cNvSpPr txBox="1"/>
          <p:nvPr/>
        </p:nvSpPr>
        <p:spPr>
          <a:xfrm>
            <a:off x="1450377" y="3039461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C=x5</a:t>
            </a:r>
            <a:endParaRPr lang="en-SG" dirty="0"/>
          </a:p>
        </p:txBody>
      </p:sp>
      <p:sp>
        <p:nvSpPr>
          <p:cNvPr id="43" name="TextBox 41"/>
          <p:cNvSpPr txBox="1"/>
          <p:nvPr/>
        </p:nvSpPr>
        <p:spPr>
          <a:xfrm>
            <a:off x="4035845" y="3169659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C=x6</a:t>
            </a:r>
            <a:endParaRPr lang="en-SG" dirty="0"/>
          </a:p>
        </p:txBody>
      </p:sp>
      <p:sp>
        <p:nvSpPr>
          <p:cNvPr id="44" name="TextBox 42"/>
          <p:cNvSpPr txBox="1"/>
          <p:nvPr/>
        </p:nvSpPr>
        <p:spPr>
          <a:xfrm>
            <a:off x="3165282" y="261456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C=x7</a:t>
            </a:r>
            <a:endParaRPr lang="en-SG" dirty="0"/>
          </a:p>
        </p:txBody>
      </p:sp>
      <p:sp>
        <p:nvSpPr>
          <p:cNvPr id="45" name="TextBox 44"/>
          <p:cNvSpPr txBox="1"/>
          <p:nvPr/>
        </p:nvSpPr>
        <p:spPr>
          <a:xfrm>
            <a:off x="7941248" y="3490964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C=y1</a:t>
            </a:r>
            <a:endParaRPr lang="en-SG" dirty="0"/>
          </a:p>
        </p:txBody>
      </p:sp>
      <p:sp>
        <p:nvSpPr>
          <p:cNvPr id="46" name="TextBox 45"/>
          <p:cNvSpPr txBox="1"/>
          <p:nvPr/>
        </p:nvSpPr>
        <p:spPr>
          <a:xfrm>
            <a:off x="10310380" y="344926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6487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1) Network mapping is done considering mapping of switch-ports instead of switches.</a:t>
            </a:r>
          </a:p>
        </p:txBody>
      </p:sp>
      <p:sp>
        <p:nvSpPr>
          <p:cNvPr id="47" name="Rectangle 38"/>
          <p:cNvSpPr/>
          <p:nvPr/>
        </p:nvSpPr>
        <p:spPr>
          <a:xfrm>
            <a:off x="3797649" y="2935318"/>
            <a:ext cx="1412303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16491" y="3160176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6468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31727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0920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3581" y="2863080"/>
            <a:ext cx="76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58" name="Rectangle 38"/>
          <p:cNvSpPr/>
          <p:nvPr/>
        </p:nvSpPr>
        <p:spPr>
          <a:xfrm>
            <a:off x="6372659" y="3375577"/>
            <a:ext cx="1412303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22289" y="2875558"/>
            <a:ext cx="92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Switch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76384" y="2922569"/>
            <a:ext cx="1346632" cy="468896"/>
            <a:chOff x="6376384" y="3448500"/>
            <a:chExt cx="1346632" cy="468896"/>
          </a:xfrm>
        </p:grpSpPr>
        <p:grpSp>
          <p:nvGrpSpPr>
            <p:cNvPr id="3" name="Group 2"/>
            <p:cNvGrpSpPr/>
            <p:nvPr/>
          </p:nvGrpSpPr>
          <p:grpSpPr>
            <a:xfrm rot="10800000">
              <a:off x="6376384" y="3448500"/>
              <a:ext cx="1346632" cy="468896"/>
              <a:chOff x="6376384" y="3448500"/>
              <a:chExt cx="1346632" cy="46889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6376384" y="3642603"/>
                <a:ext cx="271289" cy="2747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ysClr val="windowText" lastClr="000000"/>
                    </a:solidFill>
                    <a:latin typeface="Arial Narrow" panose="020B0606020202030204" pitchFamily="34" charset="0"/>
                  </a:rPr>
                  <a:t>S1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739056" y="3636222"/>
                <a:ext cx="271289" cy="2747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>
                    <a:solidFill>
                      <a:sysClr val="windowText" lastClr="000000"/>
                    </a:solidFill>
                  </a:rPr>
                  <a:t>S2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111437" y="3636222"/>
                <a:ext cx="271289" cy="2747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ysClr val="windowText" lastClr="000000"/>
                    </a:solidFill>
                  </a:rPr>
                  <a:t>S3</a:t>
                </a:r>
                <a:endParaRPr lang="en-US" sz="16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451727" y="3642603"/>
                <a:ext cx="271289" cy="2747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ysClr val="windowText" lastClr="000000"/>
                    </a:solidFill>
                  </a:rPr>
                  <a:t>S4</a:t>
                </a:r>
              </a:p>
            </p:txBody>
          </p:sp>
          <p:cxnSp>
            <p:nvCxnSpPr>
              <p:cNvPr id="28" name="Straight Connector 27"/>
              <p:cNvCxnSpPr>
                <a:stCxn id="59" idx="0"/>
              </p:cNvCxnSpPr>
              <p:nvPr/>
            </p:nvCxnSpPr>
            <p:spPr>
              <a:xfrm flipH="1" flipV="1">
                <a:off x="6512028" y="3448500"/>
                <a:ext cx="1" cy="19410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6890746" y="3448507"/>
                <a:ext cx="1" cy="19410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7247080" y="3448500"/>
                <a:ext cx="1" cy="19410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 flipH="1" flipV="1">
              <a:off x="6495985" y="3717738"/>
              <a:ext cx="1" cy="19410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>
            <a:off x="5305647" y="3047744"/>
            <a:ext cx="882502" cy="1846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/>
          <p:nvPr/>
        </p:nvSpPr>
        <p:spPr>
          <a:xfrm>
            <a:off x="6376384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H1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739056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11437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ysClr val="windowText" lastClr="000000"/>
                </a:solidFill>
              </a:rPr>
              <a:t>H3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51727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6499336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878054" y="2726384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234388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575813" y="272318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blipFill>
                <a:blip r:embed="rId2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530527" y="4555769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Switch-ports</a:t>
            </a:r>
            <a:r>
              <a:rPr lang="en-SG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855648" y="566303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/>
              <a:t>Hosts      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85555" y="3465767"/>
            <a:ext cx="76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880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1" grpId="0" animBg="1"/>
      <p:bldP spid="77" grpId="0" animBg="1"/>
      <p:bldP spid="78" grpId="0" animBg="1"/>
      <p:bldP spid="79" grpId="0" animBg="1"/>
      <p:bldP spid="80" grpId="0" animBg="1"/>
      <p:bldP spid="86" grpId="0"/>
      <p:bldP spid="87" grpId="0"/>
      <p:bldP spid="88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2) Objective is to Minimize the usage of Core-links:</a:t>
            </a:r>
          </a:p>
          <a:p>
            <a:endParaRPr lang="en-SG" sz="2000" dirty="0"/>
          </a:p>
          <a:p>
            <a:r>
              <a:rPr lang="en-SG" sz="2000" dirty="0"/>
              <a:t>	a) Maximizes isolation to the tenant, keeping links dedicated.</a:t>
            </a:r>
          </a:p>
          <a:p>
            <a:endParaRPr lang="en-SG" sz="2000" dirty="0"/>
          </a:p>
          <a:p>
            <a:r>
              <a:rPr lang="en-SG" sz="2000" dirty="0"/>
              <a:t>	b) Provides scope for dynamic expansions. (Adding/upgrading tenants)</a:t>
            </a:r>
          </a:p>
          <a:p>
            <a:endParaRPr lang="en-SG" sz="2000" dirty="0"/>
          </a:p>
          <a:p>
            <a:endParaRPr lang="en-S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nary>
                        <m:naryPr>
                          <m:chr m:val="∑"/>
                          <m:ctrl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𝑳𝒄</m:t>
                              </m:r>
                            </m:sub>
                            <m:sup/>
                            <m:e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92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1) </a:t>
            </a:r>
            <a:r>
              <a:rPr lang="en-SG" sz="2400" dirty="0"/>
              <a:t>Switch one-to-one mapping</a:t>
            </a:r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131251"/>
            <a:ext cx="9941442" cy="1354428"/>
            <a:chOff x="1361020" y="2920208"/>
            <a:chExt cx="9941442" cy="135442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/>
                <a:t>2) </a:t>
              </a:r>
              <a:r>
                <a:rPr lang="en-SG" sz="2000" dirty="0"/>
                <a:t>Host </a:t>
              </a:r>
              <a:r>
                <a:rPr lang="en-SG" sz="2400" dirty="0"/>
                <a:t>one-to-one</a:t>
              </a:r>
              <a:r>
                <a:rPr lang="en-SG" sz="2000" dirty="0"/>
                <a:t> mapping</a:t>
              </a:r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4424124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3) </a:t>
              </a:r>
              <a:r>
                <a:rPr lang="en-SG" sz="2400" dirty="0"/>
                <a:t>Link one-to-one mapping</a:t>
              </a:r>
            </a:p>
            <a:p>
              <a:endParaRPr lang="en-SG" sz="2000" dirty="0">
                <a:solidFill>
                  <a:schemeClr val="bg1"/>
                </a:solidFill>
              </a:endParaRPr>
            </a:p>
            <a:p>
              <a:endParaRPr lang="en-SG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337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4) </a:t>
            </a:r>
            <a:r>
              <a:rPr lang="en-SG" sz="2400" dirty="0"/>
              <a:t>Switch-Host connectivity constraint</a:t>
            </a:r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𝑳𝒉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622774"/>
            <a:ext cx="10830980" cy="1387568"/>
            <a:chOff x="1361020" y="2948623"/>
            <a:chExt cx="10830980" cy="138756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5) </a:t>
              </a:r>
              <a:r>
                <a:rPr lang="en-SG" sz="2400" dirty="0"/>
                <a:t>Link Bandwidth </a:t>
              </a:r>
              <a:r>
                <a:rPr lang="en-SG" sz="2800" dirty="0"/>
                <a:t>constraint</a:t>
              </a:r>
              <a:endParaRPr lang="en-SG" sz="24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)≤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5031531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6) </a:t>
              </a:r>
              <a:r>
                <a:rPr lang="en-SG" sz="2400" dirty="0"/>
                <a:t>TCAM capacity constraint</a:t>
              </a:r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𝑸𝒓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sub>
                              <m:sup/>
                              <m:e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𝑵𝒓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5"/>
              <p:cNvSpPr txBox="1"/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 ;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host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connected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switch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port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;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9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Updates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65820" y="2366758"/>
            <a:ext cx="9941442" cy="2532232"/>
            <a:chOff x="1361020" y="3197418"/>
            <a:chExt cx="9941442" cy="2532232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Spec update of an existing tenant : </a:t>
              </a:r>
            </a:p>
            <a:p>
              <a:endParaRPr lang="en-SG" sz="2400" dirty="0"/>
            </a:p>
            <a:p>
              <a:r>
                <a:rPr lang="en-SG" sz="2400" dirty="0"/>
                <a:t>Minimize impact to other/current tenant(s)</a:t>
              </a:r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𝑸𝒄</m:t>
                            </m:r>
                          </m:sub>
                          <m:sup/>
                          <m:e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nary>
                      </m:oMath>
                    </m:oMathPara>
                  </a14:m>
                  <a:endParaRPr lang="en-SG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8465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62350198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/>
              <a:t>Implemented on top of                          </a:t>
            </a:r>
          </a:p>
          <a:p>
            <a:pPr marL="0" indent="0">
              <a:buNone/>
            </a:pPr>
            <a:r>
              <a:rPr lang="en-SG" dirty="0"/>
              <a:t>Integrated with a Bare-metal provisioning service (Testbed).</a:t>
            </a:r>
          </a:p>
          <a:p>
            <a:pPr marL="0" indent="0">
              <a:buNone/>
            </a:pPr>
            <a:r>
              <a:rPr lang="en-SG" dirty="0"/>
              <a:t>Deployed on NCL Staging environment.          </a:t>
            </a:r>
          </a:p>
          <a:p>
            <a:pPr marL="0" indent="0">
              <a:buNone/>
            </a:pPr>
            <a:r>
              <a:rPr lang="en-SG" dirty="0"/>
              <a:t>TODO: Deploy Production environment</a:t>
            </a:r>
          </a:p>
          <a:p>
            <a:pPr marL="0" indent="0">
              <a:buNone/>
            </a:pPr>
            <a:r>
              <a:rPr lang="en-SG" b="1" dirty="0">
                <a:solidFill>
                  <a:srgbClr val="C00000"/>
                </a:solidFill>
              </a:rPr>
              <a:t>Details :</a:t>
            </a:r>
          </a:p>
          <a:p>
            <a:pPr marL="0" indent="0">
              <a:buNone/>
            </a:pPr>
            <a:r>
              <a:rPr lang="en-SG" dirty="0"/>
              <a:t>Use of </a:t>
            </a:r>
            <a:r>
              <a:rPr lang="en-SG" dirty="0" err="1"/>
              <a:t>ToS</a:t>
            </a:r>
            <a:r>
              <a:rPr lang="en-SG" dirty="0"/>
              <a:t>-bit in IP for </a:t>
            </a:r>
            <a:r>
              <a:rPr lang="en-SG" dirty="0" err="1"/>
              <a:t>Ltag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Support </a:t>
            </a:r>
            <a:r>
              <a:rPr lang="en-SG" dirty="0" err="1"/>
              <a:t>OpenFlow</a:t>
            </a:r>
            <a:r>
              <a:rPr lang="en-SG" dirty="0"/>
              <a:t> 1.0, TODO: Upgrade to </a:t>
            </a:r>
            <a:r>
              <a:rPr lang="en-SG" dirty="0" err="1"/>
              <a:t>OpenFlow</a:t>
            </a:r>
            <a:r>
              <a:rPr lang="en-SG" dirty="0"/>
              <a:t> 1.3</a:t>
            </a:r>
          </a:p>
          <a:p>
            <a:pPr marL="0" indent="0">
              <a:buNone/>
            </a:pPr>
            <a:r>
              <a:rPr lang="en-SG" dirty="0" err="1"/>
              <a:t>Gurobi</a:t>
            </a:r>
            <a:r>
              <a:rPr lang="en-SG" dirty="0"/>
              <a:t> Solver for ILP.</a:t>
            </a:r>
          </a:p>
        </p:txBody>
      </p:sp>
      <p:pic>
        <p:nvPicPr>
          <p:cNvPr id="1026" name="Picture 2" descr="OpenVi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34" y="1873962"/>
            <a:ext cx="2455103" cy="5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erLab: the facility for cyber-security experimentation and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9" y="2438637"/>
            <a:ext cx="1845503" cy="5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993922"/>
            <a:ext cx="619853" cy="6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71343545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en-SG" dirty="0"/>
              <a:t>Testbed Experiments</a:t>
            </a:r>
          </a:p>
          <a:p>
            <a:pPr marL="457200" indent="-457200">
              <a:buAutoNum type="arabicParenR"/>
            </a:pPr>
            <a:r>
              <a:rPr lang="en-SG" dirty="0"/>
              <a:t>Simulation of 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003915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45" y="1828800"/>
            <a:ext cx="3910483" cy="47182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8442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676406"/>
            <a:ext cx="6647688" cy="39550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2567363">
            <a:off x="2204477" y="4602197"/>
            <a:ext cx="2273300" cy="279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59750" y="3695938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Tenant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0500" y="1750088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Tenants</a:t>
            </a:r>
          </a:p>
        </p:txBody>
      </p:sp>
      <p:sp>
        <p:nvSpPr>
          <p:cNvPr id="12" name="Right Arrow 11"/>
          <p:cNvSpPr/>
          <p:nvPr/>
        </p:nvSpPr>
        <p:spPr>
          <a:xfrm rot="8234135">
            <a:off x="7084382" y="2363373"/>
            <a:ext cx="1008383" cy="274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Evaluation- Simulation of Network Mapper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112962" y="2097088"/>
            <a:ext cx="7962900" cy="4001514"/>
            <a:chOff x="60530" y="740229"/>
            <a:chExt cx="8919514" cy="3719069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7723" y="3020943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5658" y="3020942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43593" y="3020941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0530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 </a:t>
              </a:r>
            </a:p>
            <a:p>
              <a:r>
                <a:rPr lang="en-US" sz="1400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51273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4307" y="249159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Switch3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69527" y="740229"/>
              <a:ext cx="3550528" cy="698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Core L2 Switch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" idx="0"/>
            </p:cNvCxnSpPr>
            <p:nvPr/>
          </p:nvCxnSpPr>
          <p:spPr>
            <a:xfrm flipH="1">
              <a:off x="871137" y="1439132"/>
              <a:ext cx="3473654" cy="1581811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2"/>
              <a:endCxn id="5" idx="0"/>
            </p:cNvCxnSpPr>
            <p:nvPr/>
          </p:nvCxnSpPr>
          <p:spPr>
            <a:xfrm flipH="1">
              <a:off x="2619072" y="1439132"/>
              <a:ext cx="1725719" cy="1581810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4344791" y="1439132"/>
              <a:ext cx="22216" cy="1581809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48941" y="3020937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96267" y="3020938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/>
            <p:cNvCxnSpPr>
              <a:stCxn id="10" idx="2"/>
              <a:endCxn id="15" idx="0"/>
            </p:cNvCxnSpPr>
            <p:nvPr/>
          </p:nvCxnSpPr>
          <p:spPr>
            <a:xfrm>
              <a:off x="4344791" y="1439132"/>
              <a:ext cx="1774890" cy="1581806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4" idx="0"/>
            </p:cNvCxnSpPr>
            <p:nvPr/>
          </p:nvCxnSpPr>
          <p:spPr>
            <a:xfrm>
              <a:off x="4344791" y="1439132"/>
              <a:ext cx="3527564" cy="1581805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12589" y="248546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37609" y="2485460"/>
              <a:ext cx="825391" cy="68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SDN</a:t>
              </a:r>
            </a:p>
            <a:p>
              <a:r>
                <a:rPr lang="en-US" sz="1400" dirty="0"/>
                <a:t>Switch5</a:t>
              </a:r>
            </a:p>
            <a:p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772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1" name="Straight Connector 20"/>
            <p:cNvCxnSpPr>
              <a:endCxn id="20" idx="0"/>
            </p:cNvCxnSpPr>
            <p:nvPr/>
          </p:nvCxnSpPr>
          <p:spPr>
            <a:xfrm flipH="1">
              <a:off x="56266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862877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277816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64359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05853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383288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798227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2879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7567818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976830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1" name="Straight Connector 30"/>
            <p:cNvCxnSpPr>
              <a:stCxn id="30" idx="0"/>
            </p:cNvCxnSpPr>
            <p:nvPr/>
          </p:nvCxnSpPr>
          <p:spPr>
            <a:xfrm flipH="1" flipV="1">
              <a:off x="1225753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721044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2969967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498106" y="3425155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4747029" y="3320709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260706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6509629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7984903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8233826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6589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226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Fat-Tree Topologies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596391"/>
            <a:ext cx="6646863" cy="40350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4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PTIndicator20170207224410417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84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596391"/>
            <a:ext cx="6645600" cy="39679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140700" y="249719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~2 x Gain</a:t>
            </a:r>
          </a:p>
        </p:txBody>
      </p:sp>
    </p:spTree>
    <p:extLst>
      <p:ext uri="{BB962C8B-B14F-4D97-AF65-F5344CB8AC3E}">
        <p14:creationId xmlns:p14="http://schemas.microsoft.com/office/powerpoint/2010/main" val="1604645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606566"/>
            <a:ext cx="6645600" cy="4004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401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Virtualization with hardware (bare-metal) switches :</a:t>
            </a:r>
          </a:p>
          <a:p>
            <a:pPr lvl="1"/>
            <a:r>
              <a:rPr lang="en-US" dirty="0"/>
              <a:t>flexibility of software + fidelity of hardware</a:t>
            </a:r>
          </a:p>
          <a:p>
            <a:r>
              <a:rPr lang="en-US" dirty="0"/>
              <a:t>Useful to emulate large DCs, ISPs within cloud.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8168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" y="992124"/>
            <a:ext cx="10460736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3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Virtualization (Overlays/VXLANs)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4887" y="20716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4887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687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9161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715742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9216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pic>
        <p:nvPicPr>
          <p:cNvPr id="1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474" y="3590695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0700" y="3590696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8632" y="4497069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5" idx="2"/>
            <a:endCxn id="10" idx="0"/>
          </p:cNvCxnSpPr>
          <p:nvPr/>
        </p:nvCxnSpPr>
        <p:spPr>
          <a:xfrm>
            <a:off x="2061987" y="2755900"/>
            <a:ext cx="2411500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1" idx="0"/>
          </p:cNvCxnSpPr>
          <p:nvPr/>
        </p:nvCxnSpPr>
        <p:spPr>
          <a:xfrm flipH="1">
            <a:off x="7286713" y="2755900"/>
            <a:ext cx="356129" cy="834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2"/>
            <a:endCxn id="10" idx="0"/>
          </p:cNvCxnSpPr>
          <p:nvPr/>
        </p:nvCxnSpPr>
        <p:spPr>
          <a:xfrm flipH="1">
            <a:off x="4473487" y="2755900"/>
            <a:ext cx="172774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311568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05042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cxnSp>
        <p:nvCxnSpPr>
          <p:cNvPr id="34" name="Straight Connector 33"/>
          <p:cNvCxnSpPr>
            <a:stCxn id="32" idx="2"/>
            <a:endCxn id="11" idx="0"/>
          </p:cNvCxnSpPr>
          <p:nvPr/>
        </p:nvCxnSpPr>
        <p:spPr>
          <a:xfrm flipH="1">
            <a:off x="7286713" y="2768600"/>
            <a:ext cx="2945429" cy="82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2" idx="0"/>
          </p:cNvCxnSpPr>
          <p:nvPr/>
        </p:nvCxnSpPr>
        <p:spPr>
          <a:xfrm>
            <a:off x="4473487" y="3857395"/>
            <a:ext cx="140115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2" idx="0"/>
          </p:cNvCxnSpPr>
          <p:nvPr/>
        </p:nvCxnSpPr>
        <p:spPr>
          <a:xfrm flipH="1">
            <a:off x="5874645" y="3857395"/>
            <a:ext cx="141206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41413" y="6257376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Network Virtualization in Multi-tenant Datacenters, NSDI 2014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49314" y="3060700"/>
            <a:ext cx="22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VxLAN</a:t>
            </a:r>
            <a:r>
              <a:rPr lang="en-US" b="1" dirty="0"/>
              <a:t> Encapsulation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60021" y="4228126"/>
            <a:ext cx="471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Implement Load-Balancing schemes at the core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60021" y="4764554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Cannot support various topologies for tenants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60021" y="5300982"/>
            <a:ext cx="458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Provides Software Switches which fail to give</a:t>
            </a:r>
          </a:p>
          <a:p>
            <a:r>
              <a:rPr lang="en-US" dirty="0"/>
              <a:t> line-rate traffic.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0400" y="3048000"/>
            <a:ext cx="5626100" cy="225298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72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393252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362199"/>
            <a:ext cx="2260035" cy="9017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63" y="4922499"/>
            <a:ext cx="2304485" cy="15382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266352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57" y="2362199"/>
            <a:ext cx="6903720" cy="41565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RTT Variance</a:t>
            </a: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366824566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4642</TotalTime>
  <Words>1499</Words>
  <Application>Microsoft Office PowerPoint</Application>
  <PresentationFormat>Widescreen</PresentationFormat>
  <Paragraphs>917</Paragraphs>
  <Slides>54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 Narrow</vt:lpstr>
      <vt:lpstr>Calibri</vt:lpstr>
      <vt:lpstr>Calibri Light</vt:lpstr>
      <vt:lpstr>Cambria Math</vt:lpstr>
      <vt:lpstr>Retrospect</vt:lpstr>
      <vt:lpstr>PowerPoint Presentation</vt:lpstr>
      <vt:lpstr>PowerPoint Presentation</vt:lpstr>
      <vt:lpstr>Virtual Machines vs Bare Metal</vt:lpstr>
      <vt:lpstr>Network Virtualization</vt:lpstr>
      <vt:lpstr>PowerPoint Presentation</vt:lpstr>
      <vt:lpstr>Network Virtualization (Overlays/VXLANs)</vt:lpstr>
      <vt:lpstr>Virtual Switch Emulation</vt:lpstr>
      <vt:lpstr>Virtual Switch Emulation</vt:lpstr>
      <vt:lpstr>Virtual Switch Emulation</vt:lpstr>
      <vt:lpstr>Network Virtualization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GENERIC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do better?</vt:lpstr>
      <vt:lpstr>Topology + Loopback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Mapper/Embedder</vt:lpstr>
      <vt:lpstr>Network Mapper</vt:lpstr>
      <vt:lpstr>Network Mapper</vt:lpstr>
      <vt:lpstr>Network Mapper – Key Ideas</vt:lpstr>
      <vt:lpstr>Network Mapper – Key Ideas</vt:lpstr>
      <vt:lpstr>Network Mapper – Constraints</vt:lpstr>
      <vt:lpstr>Network Mapper – Constraints</vt:lpstr>
      <vt:lpstr>Network Mapper – Updates</vt:lpstr>
      <vt:lpstr>Implementation</vt:lpstr>
      <vt:lpstr>evaluation</vt:lpstr>
      <vt:lpstr>evaluation – Testbed Experiments</vt:lpstr>
      <vt:lpstr>evaluation – Testbed Experiments</vt:lpstr>
      <vt:lpstr>Evaluation- Simulation of Network Mapper</vt:lpstr>
      <vt:lpstr>Evaluation- Simulation of Network Mapper</vt:lpstr>
      <vt:lpstr>Evaluation- Simulation of Network Mapper</vt:lpstr>
      <vt:lpstr>Evaluation- Simulation of Network Mapper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Pravein GK</cp:lastModifiedBy>
  <cp:revision>100</cp:revision>
  <dcterms:created xsi:type="dcterms:W3CDTF">2017-02-02T02:42:37Z</dcterms:created>
  <dcterms:modified xsi:type="dcterms:W3CDTF">2017-06-28T21:28:52Z</dcterms:modified>
</cp:coreProperties>
</file>